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Mukta Light"/>
      <p:regular r:id="rId16"/>
    </p:embeddedFont>
    <p:embeddedFont>
      <p:font typeface="Mukt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0533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Learning-Based Facial Landmark Detection Using Modified ResNet-18 Architecture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4740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College Project Presentation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9461"/>
            <a:ext cx="3632359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Definition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72095" y="1311950"/>
            <a:ext cx="2179439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Challenge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2095" y="1747718"/>
            <a:ext cx="6543794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Facial landmark detection identifies critical facial points including eyes, nose, mouth, and jawline contours. Traditional computer vision methods struggle significantly when confronted with real-world complexities.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2095" y="2679144"/>
            <a:ext cx="65437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limitations: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095" y="3087648"/>
            <a:ext cx="65437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Lighting variation degradation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095" y="3406259"/>
            <a:ext cx="65437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Pose and angle changes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2095" y="3724870"/>
            <a:ext cx="65437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Partial occlusion handling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2095" y="4043482"/>
            <a:ext cx="65437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accuracy with handcrafted features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2131" y="1332428"/>
            <a:ext cx="6543794" cy="6543794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72095" y="8243888"/>
            <a:ext cx="13486209" cy="955834"/>
          </a:xfrm>
          <a:prstGeom prst="roundRect">
            <a:avLst>
              <a:gd name="adj" fmla="val 7183"/>
            </a:avLst>
          </a:prstGeom>
          <a:solidFill>
            <a:srgbClr val="321A2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49" y="8480346"/>
            <a:ext cx="204311" cy="16335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03114" y="8448080"/>
            <a:ext cx="12791837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Problem Statement: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Develop a modified ResNet-18 deep learning architecture to accurately predict 68 facial landmarks from grayscale images, achieving improved robustness under challenging real-world conditions including variable lighting, diverse poses, and occlusions.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867608"/>
            <a:ext cx="442722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Abstract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7230" y="1719620"/>
            <a:ext cx="3775115" cy="3199448"/>
          </a:xfrm>
          <a:prstGeom prst="roundRect">
            <a:avLst>
              <a:gd name="adj" fmla="val 2615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4042" y="1926431"/>
            <a:ext cx="597575" cy="597575"/>
          </a:xfrm>
          <a:prstGeom prst="roundRect">
            <a:avLst>
              <a:gd name="adj" fmla="val 15300315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348" y="2090738"/>
            <a:ext cx="268843" cy="2688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4042" y="2723198"/>
            <a:ext cx="221361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Application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04042" y="3119199"/>
            <a:ext cx="3361492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Facial landmark detection powers critical technologies: face recognition systems, emotion analysis, augmented reality/virtual reality experiences, and human-computer interaction.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536" y="1719620"/>
            <a:ext cx="3775234" cy="3199448"/>
          </a:xfrm>
          <a:prstGeom prst="roundRect">
            <a:avLst>
              <a:gd name="adj" fmla="val 2615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8348" y="1926431"/>
            <a:ext cx="597575" cy="597575"/>
          </a:xfrm>
          <a:prstGeom prst="roundRect">
            <a:avLst>
              <a:gd name="adj" fmla="val 15300315"/>
            </a:avLst>
          </a:prstGeom>
          <a:solidFill>
            <a:srgbClr val="A95B9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654" y="2090738"/>
            <a:ext cx="268843" cy="2688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8348" y="2723198"/>
            <a:ext cx="221361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Proposed Solution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4878348" y="3119199"/>
            <a:ext cx="3361611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Modified ResNet-18 convolutional neural network architecture learns facial features directly from raw data with minimal preprocessing, eliminating dependency on handcrafted features.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97230" y="5118259"/>
            <a:ext cx="7749540" cy="2243614"/>
          </a:xfrm>
          <a:prstGeom prst="roundRect">
            <a:avLst>
              <a:gd name="adj" fmla="val 3729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04042" y="5325070"/>
            <a:ext cx="597575" cy="597575"/>
          </a:xfrm>
          <a:prstGeom prst="roundRect">
            <a:avLst>
              <a:gd name="adj" fmla="val 15300315"/>
            </a:avLst>
          </a:prstGeom>
          <a:solidFill>
            <a:srgbClr val="A95B9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348" y="5489377"/>
            <a:ext cx="268843" cy="2688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4042" y="6121837"/>
            <a:ext cx="221361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Advantages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904042" y="6517838"/>
            <a:ext cx="733591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Addresses fundamental challenges including lighting variations, pose changes, and partial occlusions while delivering stable, accurate predictions in diverse real-world scenarios.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893" y="377785"/>
            <a:ext cx="4135874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Motivation &amp; Industry Need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0893" y="1102876"/>
            <a:ext cx="183189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Critical Applications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0893" y="1503521"/>
            <a:ext cx="137398" cy="13739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0893" y="1704499"/>
            <a:ext cx="8067080" cy="1524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480893" y="1803678"/>
            <a:ext cx="1616512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Biometrics &amp; Security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80893" y="2131814"/>
            <a:ext cx="806708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 authentication and access control systems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893" y="2609136"/>
            <a:ext cx="137398" cy="13739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80893" y="2810113"/>
            <a:ext cx="8067080" cy="1524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6"/>
          <p:cNvSpPr/>
          <p:nvPr/>
        </p:nvSpPr>
        <p:spPr>
          <a:xfrm>
            <a:off x="480893" y="2909292"/>
            <a:ext cx="2032873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Animation &amp; Entertainment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80893" y="3237428"/>
            <a:ext cx="806708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Motion capture and facial animation production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893" y="3714750"/>
            <a:ext cx="137398" cy="13739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80893" y="3915728"/>
            <a:ext cx="8067080" cy="1524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9"/>
          <p:cNvSpPr/>
          <p:nvPr/>
        </p:nvSpPr>
        <p:spPr>
          <a:xfrm>
            <a:off x="480893" y="4014907"/>
            <a:ext cx="152661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AR/VR Technologies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480893" y="4343043"/>
            <a:ext cx="806708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Immersive experiences and avatar generation</a:t>
            </a:r>
            <a:endParaRPr lang="en-US" sz="10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93" y="4820364"/>
            <a:ext cx="137398" cy="13739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480893" y="5021342"/>
            <a:ext cx="8067080" cy="1524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2"/>
          <p:cNvSpPr/>
          <p:nvPr/>
        </p:nvSpPr>
        <p:spPr>
          <a:xfrm>
            <a:off x="480893" y="5120521"/>
            <a:ext cx="216669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Human-Computer Interaction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480893" y="5448657"/>
            <a:ext cx="806708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Gesture recognition and emotion-aware interfaces</a:t>
            </a:r>
            <a:endParaRPr lang="en-US" sz="10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635" y="1120021"/>
            <a:ext cx="5266373" cy="5266373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480893" y="6764120"/>
            <a:ext cx="13668613" cy="24765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480893" y="6994922"/>
            <a:ext cx="227838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Modified ResNet-18?</a:t>
            </a:r>
            <a:endParaRPr lang="en-US" sz="1400" dirty="0"/>
          </a:p>
        </p:txBody>
      </p:sp>
      <p:sp>
        <p:nvSpPr>
          <p:cNvPr id="23" name="Shape 16"/>
          <p:cNvSpPr/>
          <p:nvPr/>
        </p:nvSpPr>
        <p:spPr>
          <a:xfrm>
            <a:off x="480893" y="7429976"/>
            <a:ext cx="4464606" cy="1017984"/>
          </a:xfrm>
          <a:prstGeom prst="roundRect">
            <a:avLst>
              <a:gd name="adj" fmla="val 5669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633532" y="7582614"/>
            <a:ext cx="1868091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Lightweight Architecture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33532" y="7855744"/>
            <a:ext cx="4159329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real-time performance on edge devices without sacrificing accuracy</a:t>
            </a:r>
            <a:endParaRPr lang="en-US" sz="1050" dirty="0"/>
          </a:p>
        </p:txBody>
      </p:sp>
      <p:sp>
        <p:nvSpPr>
          <p:cNvPr id="26" name="Shape 19"/>
          <p:cNvSpPr/>
          <p:nvPr/>
        </p:nvSpPr>
        <p:spPr>
          <a:xfrm>
            <a:off x="5082897" y="7429976"/>
            <a:ext cx="4464606" cy="1017984"/>
          </a:xfrm>
          <a:prstGeom prst="roundRect">
            <a:avLst>
              <a:gd name="adj" fmla="val 5669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5235535" y="7582614"/>
            <a:ext cx="1819632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Feature Learning</a:t>
            </a:r>
            <a:endParaRPr lang="en-US" sz="1200" dirty="0"/>
          </a:p>
        </p:txBody>
      </p:sp>
      <p:sp>
        <p:nvSpPr>
          <p:cNvPr id="28" name="Text 21"/>
          <p:cNvSpPr/>
          <p:nvPr/>
        </p:nvSpPr>
        <p:spPr>
          <a:xfrm>
            <a:off x="5235535" y="7855744"/>
            <a:ext cx="415932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 residual connections capture complex facial patterns automatically</a:t>
            </a:r>
            <a:endParaRPr lang="en-US" sz="1050" dirty="0"/>
          </a:p>
        </p:txBody>
      </p:sp>
      <p:sp>
        <p:nvSpPr>
          <p:cNvPr id="29" name="Shape 22"/>
          <p:cNvSpPr/>
          <p:nvPr/>
        </p:nvSpPr>
        <p:spPr>
          <a:xfrm>
            <a:off x="9684901" y="7429976"/>
            <a:ext cx="4464606" cy="1017984"/>
          </a:xfrm>
          <a:prstGeom prst="roundRect">
            <a:avLst>
              <a:gd name="adj" fmla="val 5669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30" name="Text 23"/>
          <p:cNvSpPr/>
          <p:nvPr/>
        </p:nvSpPr>
        <p:spPr>
          <a:xfrm>
            <a:off x="9837539" y="7582614"/>
            <a:ext cx="1767126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Adaptability</a:t>
            </a:r>
            <a:endParaRPr lang="en-US" sz="1200" dirty="0"/>
          </a:p>
        </p:txBody>
      </p:sp>
      <p:sp>
        <p:nvSpPr>
          <p:cNvPr id="31" name="Text 24"/>
          <p:cNvSpPr/>
          <p:nvPr/>
        </p:nvSpPr>
        <p:spPr>
          <a:xfrm>
            <a:off x="9837539" y="7855744"/>
            <a:ext cx="4159329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challenging conditions including poor lighting and partial occlusions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63046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800"/>
              </a:lnSpc>
              <a:buNone/>
            </a:pPr>
            <a:r>
              <a:rPr lang="en-US" sz="8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864037" y="4204930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Questions &amp; Discussion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49763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welcome your feedback and questions about our deep learning approach to facial landmark detection.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2025-12-08T13:13:48Z</dcterms:created>
  <dcterms:modified xsi:type="dcterms:W3CDTF">2025-12-08T13:13:48Z</dcterms:modified>
</cp:coreProperties>
</file>